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87" r:id="rId6"/>
    <p:sldId id="260" r:id="rId7"/>
    <p:sldId id="286" r:id="rId8"/>
    <p:sldId id="283" r:id="rId9"/>
    <p:sldId id="285" r:id="rId10"/>
    <p:sldId id="289" r:id="rId11"/>
    <p:sldId id="284" r:id="rId12"/>
    <p:sldId id="288" r:id="rId13"/>
    <p:sldId id="293" r:id="rId14"/>
    <p:sldId id="292" r:id="rId15"/>
    <p:sldId id="291" r:id="rId16"/>
    <p:sldId id="294" r:id="rId17"/>
    <p:sldId id="295" r:id="rId18"/>
    <p:sldId id="296" r:id="rId19"/>
    <p:sldId id="297" r:id="rId20"/>
    <p:sldId id="298" r:id="rId21"/>
    <p:sldId id="299" r:id="rId22"/>
    <p:sldId id="301" r:id="rId23"/>
    <p:sldId id="290" r:id="rId24"/>
    <p:sldId id="278" r:id="rId25"/>
    <p:sldId id="279" r:id="rId26"/>
    <p:sldId id="305" r:id="rId27"/>
    <p:sldId id="281" r:id="rId28"/>
    <p:sldId id="306" r:id="rId29"/>
    <p:sldId id="307" r:id="rId30"/>
    <p:sldId id="308" r:id="rId31"/>
    <p:sldId id="309" r:id="rId32"/>
    <p:sldId id="310" r:id="rId33"/>
    <p:sldId id="280" r:id="rId34"/>
    <p:sldId id="302" r:id="rId35"/>
    <p:sldId id="303" r:id="rId36"/>
    <p:sldId id="304" r:id="rId37"/>
    <p:sldId id="282" r:id="rId3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329"/>
    <a:srgbClr val="E5E5E5"/>
    <a:srgbClr val="00C826"/>
    <a:srgbClr val="FF5E46"/>
    <a:srgbClr val="FF0000"/>
    <a:srgbClr val="EEAB04"/>
    <a:srgbClr val="FCCB54"/>
    <a:srgbClr val="3D7E00"/>
    <a:srgbClr val="BB0000"/>
    <a:srgbClr val="9E29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474" y="4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939e34a3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939e34a3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9855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939e34a3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939e34a3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1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8397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20659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61406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40391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422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261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913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5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939e34a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939e34a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774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951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704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39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fe5439140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afe5439140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afe5439140_5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5" name="Google Shape;325;gafe5439140_5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fe5439140_5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afe5439140_5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fe5439140_5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gafe5439140_5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afe5439140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gafe5439140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afe5439140_5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afe5439140_5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939e34a3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939e34a3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afe5439140_5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afe5439140_5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fe5439140_5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afe5439140_5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fe5439140_5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0" name="Google Shape;400;gafe5439140_5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939e34a3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939e34a3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939e34a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939e34a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064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b939e34a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b939e34a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3945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939e34a37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939e34a37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6658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b939e34a37_3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b939e34a37_3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페이지 사진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939e34a3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939e34a3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717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939e34a3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939e34a3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939e34a3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939e34a3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970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939e34a3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939e34a3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79585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939e34a3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939e34a3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53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62879" y="765880"/>
            <a:ext cx="3902742" cy="203129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 spc="300" dirty="0">
                <a:solidFill>
                  <a:srgbClr val="FF5E46"/>
                </a:solidFill>
                <a:latin typeface="Abril Fatface" panose="02000503000000020003" pitchFamily="2" charset="0"/>
              </a:rPr>
              <a:t>H</a:t>
            </a:r>
            <a:r>
              <a:rPr lang="ko" sz="6000" spc="300" dirty="0">
                <a:solidFill>
                  <a:schemeClr val="bg1"/>
                </a:solidFill>
                <a:latin typeface="Abril Fatface" panose="02000503000000020003" pitchFamily="2" charset="0"/>
              </a:rPr>
              <a:t>ello </a:t>
            </a:r>
            <a:endParaRPr sz="6000" spc="300" dirty="0">
              <a:solidFill>
                <a:schemeClr val="bg1"/>
              </a:solidFill>
              <a:latin typeface="Abril Fatface" panose="02000503000000020003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6000" spc="300" dirty="0">
                <a:solidFill>
                  <a:srgbClr val="FF5E46"/>
                </a:solidFill>
                <a:latin typeface="Abril Fatface" panose="02000503000000020003" pitchFamily="2" charset="0"/>
              </a:rPr>
              <a:t>B</a:t>
            </a:r>
            <a:r>
              <a:rPr lang="ko" sz="6000" spc="300" dirty="0">
                <a:solidFill>
                  <a:schemeClr val="bg1"/>
                </a:solidFill>
                <a:latin typeface="Abril Fatface" panose="02000503000000020003" pitchFamily="2" charset="0"/>
              </a:rPr>
              <a:t>ang</a:t>
            </a:r>
            <a:r>
              <a:rPr lang="en-US" altLang="ko" sz="6000" spc="300" dirty="0">
                <a:solidFill>
                  <a:schemeClr val="bg1"/>
                </a:solidFill>
                <a:latin typeface="Abril Fatface" panose="02000503000000020003" pitchFamily="2" charset="0"/>
              </a:rPr>
              <a:t>-</a:t>
            </a:r>
            <a:r>
              <a:rPr lang="en-US" altLang="ko" sz="6000" spc="300" dirty="0">
                <a:solidFill>
                  <a:srgbClr val="FF5E46"/>
                </a:solidFill>
                <a:latin typeface="Abril Fatface" panose="02000503000000020003" pitchFamily="2" charset="0"/>
              </a:rPr>
              <a:t>B</a:t>
            </a:r>
            <a:r>
              <a:rPr lang="ko" sz="6000" spc="300" dirty="0">
                <a:solidFill>
                  <a:schemeClr val="bg1"/>
                </a:solidFill>
                <a:latin typeface="Abril Fatface" panose="02000503000000020003" pitchFamily="2" charset="0"/>
              </a:rPr>
              <a:t>a!</a:t>
            </a:r>
            <a:endParaRPr sz="6000" spc="3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62871" y="2894946"/>
            <a:ext cx="4916450" cy="5539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FCCB54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Search your cocktail taste </a:t>
            </a:r>
            <a:endParaRPr sz="2400" dirty="0">
              <a:solidFill>
                <a:srgbClr val="FCCB54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DC3613-AF49-4E94-B339-A1758CDBA4E8}"/>
              </a:ext>
            </a:extLst>
          </p:cNvPr>
          <p:cNvSpPr txBox="1"/>
          <p:nvPr/>
        </p:nvSpPr>
        <p:spPr>
          <a:xfrm>
            <a:off x="562871" y="3622672"/>
            <a:ext cx="2709396" cy="5539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</a:t>
            </a:r>
            <a:r>
              <a:rPr lang="ko-KR" altLang="en-US" sz="1200" b="1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</a:t>
            </a:r>
            <a:endParaRPr lang="en-US" altLang="ko-KR" sz="1200" b="1" dirty="0">
              <a:solidFill>
                <a:srgbClr val="00C8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spc="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김세진 박진환 이혜진 </a:t>
            </a:r>
            <a:r>
              <a:rPr lang="ko-KR" altLang="en-US" sz="900" spc="3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장덕인</a:t>
            </a:r>
            <a:r>
              <a:rPr lang="ko-KR" altLang="en-US" sz="900" spc="3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sz="900" spc="3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황경서</a:t>
            </a:r>
            <a:endParaRPr lang="ko-KR" altLang="en-US" sz="900" spc="3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49E51DF-B199-426A-BF9E-9D9DB6EB30E5}"/>
              </a:ext>
            </a:extLst>
          </p:cNvPr>
          <p:cNvSpPr txBox="1"/>
          <p:nvPr/>
        </p:nvSpPr>
        <p:spPr>
          <a:xfrm>
            <a:off x="311700" y="35412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기획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CD041-6CE6-4443-BEE0-60E407C9EC7A}"/>
              </a:ext>
            </a:extLst>
          </p:cNvPr>
          <p:cNvSpPr txBox="1"/>
          <p:nvPr/>
        </p:nvSpPr>
        <p:spPr>
          <a:xfrm>
            <a:off x="311700" y="689205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프로젝트 문서화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FDDA5D-01E7-4491-B117-455FE18DF30F}"/>
              </a:ext>
            </a:extLst>
          </p:cNvPr>
          <p:cNvSpPr/>
          <p:nvPr/>
        </p:nvSpPr>
        <p:spPr>
          <a:xfrm>
            <a:off x="1047254" y="1568732"/>
            <a:ext cx="885948" cy="88594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657EF-FC9F-44CC-9425-F674150A97B7}"/>
              </a:ext>
            </a:extLst>
          </p:cNvPr>
          <p:cNvSpPr txBox="1"/>
          <p:nvPr/>
        </p:nvSpPr>
        <p:spPr>
          <a:xfrm>
            <a:off x="554925" y="2632836"/>
            <a:ext cx="20377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r>
              <a:rPr lang="ko-KR" altLang="en-US" sz="1200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이용한 화면 설계</a:t>
            </a:r>
          </a:p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9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작업물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공유를 통한 피드백 활성화</a:t>
            </a:r>
            <a:endParaRPr lang="en-US" altLang="ko-KR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F95963-5596-4EA2-A89A-E3FBA0F39A70}"/>
              </a:ext>
            </a:extLst>
          </p:cNvPr>
          <p:cNvSpPr/>
          <p:nvPr/>
        </p:nvSpPr>
        <p:spPr>
          <a:xfrm>
            <a:off x="2740457" y="310141"/>
            <a:ext cx="4948444" cy="3354338"/>
          </a:xfrm>
          <a:prstGeom prst="roundRect">
            <a:avLst>
              <a:gd name="adj" fmla="val 507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A7128EE-DB50-4BEE-B6D9-A7FB57ED8965}"/>
              </a:ext>
            </a:extLst>
          </p:cNvPr>
          <p:cNvSpPr/>
          <p:nvPr/>
        </p:nvSpPr>
        <p:spPr>
          <a:xfrm>
            <a:off x="3864025" y="1454625"/>
            <a:ext cx="4948444" cy="3354338"/>
          </a:xfrm>
          <a:prstGeom prst="roundRect">
            <a:avLst>
              <a:gd name="adj" fmla="val 5073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744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49E51DF-B199-426A-BF9E-9D9DB6EB30E5}"/>
              </a:ext>
            </a:extLst>
          </p:cNvPr>
          <p:cNvSpPr txBox="1"/>
          <p:nvPr/>
        </p:nvSpPr>
        <p:spPr>
          <a:xfrm>
            <a:off x="311700" y="35412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기획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CD041-6CE6-4443-BEE0-60E407C9EC7A}"/>
              </a:ext>
            </a:extLst>
          </p:cNvPr>
          <p:cNvSpPr txBox="1"/>
          <p:nvPr/>
        </p:nvSpPr>
        <p:spPr>
          <a:xfrm>
            <a:off x="311700" y="689205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프로젝트 문서화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FDDA5D-01E7-4491-B117-455FE18DF30F}"/>
              </a:ext>
            </a:extLst>
          </p:cNvPr>
          <p:cNvSpPr/>
          <p:nvPr/>
        </p:nvSpPr>
        <p:spPr>
          <a:xfrm>
            <a:off x="1047254" y="1568732"/>
            <a:ext cx="885948" cy="88594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657EF-FC9F-44CC-9425-F674150A97B7}"/>
              </a:ext>
            </a:extLst>
          </p:cNvPr>
          <p:cNvSpPr txBox="1"/>
          <p:nvPr/>
        </p:nvSpPr>
        <p:spPr>
          <a:xfrm>
            <a:off x="554925" y="2632836"/>
            <a:ext cx="16241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MySQL Workbench</a:t>
            </a:r>
            <a:endParaRPr lang="ko-KR" altLang="en-US" sz="1200" b="1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버전 별 </a:t>
            </a: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ERD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생성하여 관리</a:t>
            </a:r>
            <a:endParaRPr lang="en-US" altLang="ko-KR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F95963-5596-4EA2-A89A-E3FBA0F39A70}"/>
              </a:ext>
            </a:extLst>
          </p:cNvPr>
          <p:cNvSpPr/>
          <p:nvPr/>
        </p:nvSpPr>
        <p:spPr>
          <a:xfrm>
            <a:off x="2770212" y="354123"/>
            <a:ext cx="3603576" cy="3354338"/>
          </a:xfrm>
          <a:prstGeom prst="roundRect">
            <a:avLst>
              <a:gd name="adj" fmla="val 507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A7128EE-DB50-4BEE-B6D9-A7FB57ED8965}"/>
              </a:ext>
            </a:extLst>
          </p:cNvPr>
          <p:cNvSpPr/>
          <p:nvPr/>
        </p:nvSpPr>
        <p:spPr>
          <a:xfrm>
            <a:off x="5075555" y="1448110"/>
            <a:ext cx="3603575" cy="3354338"/>
          </a:xfrm>
          <a:prstGeom prst="roundRect">
            <a:avLst>
              <a:gd name="adj" fmla="val 5073"/>
            </a:avLst>
          </a:prstGeom>
          <a:blipFill dpi="0" rotWithShape="1">
            <a:blip r:embed="rId5">
              <a:alphaModFix amt="99000"/>
            </a:blip>
            <a:srcRect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8036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Front-end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962795"/>
            <a:ext cx="2688557" cy="338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규모를 고려한 폴더 구조화</a:t>
            </a:r>
            <a:endParaRPr lang="en-US" altLang="ko-KR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3C6ED98-1144-4CDC-8E13-43CD1212E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862" y="995795"/>
            <a:ext cx="1421070" cy="3647209"/>
          </a:xfrm>
          <a:prstGeom prst="rect">
            <a:avLst/>
          </a:prstGeom>
          <a:effectLst/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AE1F770-5D47-4FCA-B203-1DF56DA9D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9344" y="1759526"/>
            <a:ext cx="2295525" cy="25908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2FACD4D-4B09-48C6-AC6E-36E703DC6B0F}"/>
              </a:ext>
            </a:extLst>
          </p:cNvPr>
          <p:cNvSpPr/>
          <p:nvPr/>
        </p:nvSpPr>
        <p:spPr>
          <a:xfrm>
            <a:off x="5985164" y="3127177"/>
            <a:ext cx="1697181" cy="184059"/>
          </a:xfrm>
          <a:prstGeom prst="rect">
            <a:avLst/>
          </a:prstGeom>
          <a:noFill/>
          <a:ln>
            <a:solidFill>
              <a:srgbClr val="00C8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D1F06A6-28D9-4C70-B613-2E1EC0F2306F}"/>
              </a:ext>
            </a:extLst>
          </p:cNvPr>
          <p:cNvCxnSpPr>
            <a:stCxn id="20" idx="1"/>
          </p:cNvCxnSpPr>
          <p:nvPr/>
        </p:nvCxnSpPr>
        <p:spPr>
          <a:xfrm flipH="1" flipV="1">
            <a:off x="5077691" y="2694709"/>
            <a:ext cx="907473" cy="524498"/>
          </a:xfrm>
          <a:prstGeom prst="straightConnector1">
            <a:avLst/>
          </a:prstGeom>
          <a:ln w="28575">
            <a:solidFill>
              <a:srgbClr val="00C8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44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Front-end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1025421"/>
            <a:ext cx="2946640" cy="338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Component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개발로 코드 재사용성 높임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FA678D5-AF97-4511-A3E9-3C6735E5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73" y="1943316"/>
            <a:ext cx="3901053" cy="17521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92E88E-EAFD-4F05-8A45-EFE35C9C42C3}"/>
              </a:ext>
            </a:extLst>
          </p:cNvPr>
          <p:cNvSpPr txBox="1"/>
          <p:nvPr/>
        </p:nvSpPr>
        <p:spPr>
          <a:xfrm>
            <a:off x="2895098" y="4611780"/>
            <a:ext cx="33538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자주 사용되는 </a:t>
            </a: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recipe-card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</a:t>
            </a: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component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 </a:t>
            </a:r>
            <a:r>
              <a:rPr lang="ko-KR" altLang="en-US" sz="9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리팩토링하여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관리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5EAE909-9DE5-4515-A847-E562401E7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43" y="1363912"/>
            <a:ext cx="3836949" cy="320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08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Front-end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1006905"/>
            <a:ext cx="339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Figma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화면설계를 바탕으로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구현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C881FA8-8FD4-4AAE-9F79-065CED99B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6" y="1387607"/>
            <a:ext cx="3694834" cy="327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BEF0D96-3CF0-4701-BB8A-1CD0BFAC4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527" y="1993701"/>
            <a:ext cx="4185137" cy="226694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B3A894-8ACE-42F6-B079-3EE421F8016B}"/>
              </a:ext>
            </a:extLst>
          </p:cNvPr>
          <p:cNvSpPr txBox="1"/>
          <p:nvPr/>
        </p:nvSpPr>
        <p:spPr>
          <a:xfrm>
            <a:off x="2015880" y="4763041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endParaRPr lang="ko-KR" altLang="en-US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0B4E6-76F8-4635-9E6E-E223AB76173A}"/>
              </a:ext>
            </a:extLst>
          </p:cNvPr>
          <p:cNvSpPr txBox="1"/>
          <p:nvPr/>
        </p:nvSpPr>
        <p:spPr>
          <a:xfrm>
            <a:off x="5894130" y="4763041"/>
            <a:ext cx="1438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구현된 페이지 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900" dirty="0" err="1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메인화면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900" dirty="0">
              <a:solidFill>
                <a:srgbClr val="00C8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7989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AEDB9E-9646-4690-9171-7CCACE2DC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27" y="1993700"/>
            <a:ext cx="4185137" cy="22669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Front-end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1006905"/>
            <a:ext cx="339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Figma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화면설계를 바탕으로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3A894-8ACE-42F6-B079-3EE421F8016B}"/>
              </a:ext>
            </a:extLst>
          </p:cNvPr>
          <p:cNvSpPr txBox="1"/>
          <p:nvPr/>
        </p:nvSpPr>
        <p:spPr>
          <a:xfrm>
            <a:off x="2015880" y="4763041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endParaRPr lang="ko-KR" altLang="en-US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0B4E6-76F8-4635-9E6E-E223AB76173A}"/>
              </a:ext>
            </a:extLst>
          </p:cNvPr>
          <p:cNvSpPr txBox="1"/>
          <p:nvPr/>
        </p:nvSpPr>
        <p:spPr>
          <a:xfrm>
            <a:off x="5894131" y="4763041"/>
            <a:ext cx="1438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구현된 페이지 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통합검색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900" dirty="0">
              <a:solidFill>
                <a:srgbClr val="00C8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3AF6F7-1C5D-4245-A8F9-8C80F78CA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51" y="1389617"/>
            <a:ext cx="3904942" cy="3167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79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4267DF2-19BC-40FA-A231-DEEB78DA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27" y="1993700"/>
            <a:ext cx="4185137" cy="22669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Front-end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1006905"/>
            <a:ext cx="339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Figma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화면설계를 바탕으로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3A894-8ACE-42F6-B079-3EE421F8016B}"/>
              </a:ext>
            </a:extLst>
          </p:cNvPr>
          <p:cNvSpPr txBox="1"/>
          <p:nvPr/>
        </p:nvSpPr>
        <p:spPr>
          <a:xfrm>
            <a:off x="2015880" y="4763041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endParaRPr lang="ko-KR" altLang="en-US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0B4E6-76F8-4635-9E6E-E223AB76173A}"/>
              </a:ext>
            </a:extLst>
          </p:cNvPr>
          <p:cNvSpPr txBox="1"/>
          <p:nvPr/>
        </p:nvSpPr>
        <p:spPr>
          <a:xfrm>
            <a:off x="5821996" y="4763041"/>
            <a:ext cx="15824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구현된 페이지 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칵테일 추천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900" dirty="0">
              <a:solidFill>
                <a:srgbClr val="00C8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B1B0FCE-C092-4D5A-B9D8-B4A6B7734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43" y="1804769"/>
            <a:ext cx="3821616" cy="264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81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CC5026D-17BF-430F-9304-3165B3625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27" y="1993700"/>
            <a:ext cx="4185137" cy="226694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Front-end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1006905"/>
            <a:ext cx="339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Figma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화면설계를 바탕으로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3A894-8ACE-42F6-B079-3EE421F8016B}"/>
              </a:ext>
            </a:extLst>
          </p:cNvPr>
          <p:cNvSpPr txBox="1"/>
          <p:nvPr/>
        </p:nvSpPr>
        <p:spPr>
          <a:xfrm>
            <a:off x="2015880" y="4763041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endParaRPr lang="ko-KR" altLang="en-US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0B4E6-76F8-4635-9E6E-E223AB76173A}"/>
              </a:ext>
            </a:extLst>
          </p:cNvPr>
          <p:cNvSpPr txBox="1"/>
          <p:nvPr/>
        </p:nvSpPr>
        <p:spPr>
          <a:xfrm>
            <a:off x="5766693" y="4763041"/>
            <a:ext cx="16930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구현된 페이지 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오피셜 레시피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900" dirty="0">
              <a:solidFill>
                <a:srgbClr val="00C8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ED8942D-51FE-47A6-B5E7-2FA82EB60C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97"/>
          <a:stretch/>
        </p:blipFill>
        <p:spPr bwMode="auto">
          <a:xfrm>
            <a:off x="318843" y="1559445"/>
            <a:ext cx="3908957" cy="301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94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A756F50-776C-4FA9-92DE-4C277664F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26" y="1993700"/>
            <a:ext cx="4185137" cy="2266949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1FEAFEB9-715A-4309-AEFD-DD0BA616E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344"/>
          <a:stretch/>
        </p:blipFill>
        <p:spPr bwMode="auto">
          <a:xfrm>
            <a:off x="445140" y="1384630"/>
            <a:ext cx="3656363" cy="327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Front-end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1006905"/>
            <a:ext cx="339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Figma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화면설계를 바탕으로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3A894-8ACE-42F6-B079-3EE421F8016B}"/>
              </a:ext>
            </a:extLst>
          </p:cNvPr>
          <p:cNvSpPr txBox="1"/>
          <p:nvPr/>
        </p:nvSpPr>
        <p:spPr>
          <a:xfrm>
            <a:off x="2015880" y="4763041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endParaRPr lang="ko-KR" altLang="en-US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0B4E6-76F8-4635-9E6E-E223AB76173A}"/>
              </a:ext>
            </a:extLst>
          </p:cNvPr>
          <p:cNvSpPr txBox="1"/>
          <p:nvPr/>
        </p:nvSpPr>
        <p:spPr>
          <a:xfrm>
            <a:off x="5766692" y="4763041"/>
            <a:ext cx="16930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구현된 페이지 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레시피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900" dirty="0">
              <a:solidFill>
                <a:srgbClr val="00C8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896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DDC4AA1-406B-4E04-840F-92A2042CB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25" y="2003407"/>
            <a:ext cx="4185138" cy="22669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Front-end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1006905"/>
            <a:ext cx="339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Figma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화면설계를 바탕으로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3A894-8ACE-42F6-B079-3EE421F8016B}"/>
              </a:ext>
            </a:extLst>
          </p:cNvPr>
          <p:cNvSpPr txBox="1"/>
          <p:nvPr/>
        </p:nvSpPr>
        <p:spPr>
          <a:xfrm>
            <a:off x="2015880" y="4763041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endParaRPr lang="ko-KR" altLang="en-US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0B4E6-76F8-4635-9E6E-E223AB76173A}"/>
              </a:ext>
            </a:extLst>
          </p:cNvPr>
          <p:cNvSpPr txBox="1"/>
          <p:nvPr/>
        </p:nvSpPr>
        <p:spPr>
          <a:xfrm>
            <a:off x="5766692" y="4763041"/>
            <a:ext cx="16930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구현된 페이지 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커스텀 레시피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900" dirty="0">
              <a:solidFill>
                <a:srgbClr val="00C8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2056713B-3BC9-4872-A0A1-8101F408F1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9495" b="19495"/>
          <a:stretch/>
        </p:blipFill>
        <p:spPr bwMode="auto">
          <a:xfrm>
            <a:off x="532337" y="966204"/>
            <a:ext cx="3748794" cy="357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12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311700" y="1389425"/>
            <a:ext cx="5620101" cy="2492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ko" sz="15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프로젝트 개요</a:t>
            </a:r>
            <a:endParaRPr lang="en-US" altLang="ko" sz="15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기획</a:t>
            </a:r>
            <a:endParaRPr lang="en-US" altLang="ko-KR" sz="15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ko" sz="15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개발 상황 </a:t>
            </a:r>
            <a:endParaRPr lang="en-US" altLang="ko" sz="15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앞으로 할 일</a:t>
            </a:r>
            <a:endParaRPr lang="en-US" altLang="ko-KR" sz="15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en-US" altLang="ko" sz="15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Q&amp;A</a:t>
            </a:r>
            <a:endParaRPr sz="15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471A030-29C1-430C-8756-CBBBE09E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01" y="0"/>
            <a:ext cx="3212199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92772-8C18-4E71-9170-193E5924B9CC}"/>
              </a:ext>
            </a:extLst>
          </p:cNvPr>
          <p:cNvSpPr txBox="1"/>
          <p:nvPr/>
        </p:nvSpPr>
        <p:spPr>
          <a:xfrm>
            <a:off x="311700" y="374073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Contents.</a:t>
            </a:r>
            <a:endParaRPr lang="ko-KR" altLang="en-US" sz="2400" dirty="0">
              <a:solidFill>
                <a:srgbClr val="FF5E46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D6898B7-3E02-49C9-884B-A3337AF50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23" y="2003406"/>
            <a:ext cx="4185139" cy="22669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Front-end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1006905"/>
            <a:ext cx="339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Figma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화면설계를 바탕으로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3A894-8ACE-42F6-B079-3EE421F8016B}"/>
              </a:ext>
            </a:extLst>
          </p:cNvPr>
          <p:cNvSpPr txBox="1"/>
          <p:nvPr/>
        </p:nvSpPr>
        <p:spPr>
          <a:xfrm>
            <a:off x="2015880" y="4763041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endParaRPr lang="ko-KR" altLang="en-US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0B4E6-76F8-4635-9E6E-E223AB76173A}"/>
              </a:ext>
            </a:extLst>
          </p:cNvPr>
          <p:cNvSpPr txBox="1"/>
          <p:nvPr/>
        </p:nvSpPr>
        <p:spPr>
          <a:xfrm>
            <a:off x="5894131" y="4763041"/>
            <a:ext cx="14382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구현된 페이지 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회원가입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900" dirty="0">
              <a:solidFill>
                <a:srgbClr val="00C8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7D306EBC-9AB5-4B0C-A2AA-1303D28438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89"/>
          <a:stretch/>
        </p:blipFill>
        <p:spPr bwMode="auto">
          <a:xfrm>
            <a:off x="409105" y="1909742"/>
            <a:ext cx="3728434" cy="245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3111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EF412D41-5486-44B5-B714-68DB220E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21" y="2003406"/>
            <a:ext cx="4185141" cy="22669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Front-end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1006905"/>
            <a:ext cx="339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Figma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화면설계를 바탕으로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3A894-8ACE-42F6-B079-3EE421F8016B}"/>
              </a:ext>
            </a:extLst>
          </p:cNvPr>
          <p:cNvSpPr txBox="1"/>
          <p:nvPr/>
        </p:nvSpPr>
        <p:spPr>
          <a:xfrm>
            <a:off x="2015880" y="4763041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endParaRPr lang="ko-KR" altLang="en-US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0B4E6-76F8-4635-9E6E-E223AB76173A}"/>
              </a:ext>
            </a:extLst>
          </p:cNvPr>
          <p:cNvSpPr txBox="1"/>
          <p:nvPr/>
        </p:nvSpPr>
        <p:spPr>
          <a:xfrm>
            <a:off x="5766692" y="4763041"/>
            <a:ext cx="16930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구현된 페이지 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</a:t>
            </a:r>
            <a:r>
              <a:rPr lang="ko-KR" altLang="en-US" sz="900" dirty="0" err="1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모달창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900" dirty="0">
              <a:solidFill>
                <a:srgbClr val="00C8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7E557F-ADC9-46E0-B2A6-0C56A1C4E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538" y="1831433"/>
            <a:ext cx="3799763" cy="259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24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30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Front-end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1006905"/>
            <a:ext cx="3393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Figma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화면설계를 바탕으로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html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 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SPA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3A894-8ACE-42F6-B079-3EE421F8016B}"/>
              </a:ext>
            </a:extLst>
          </p:cNvPr>
          <p:cNvSpPr txBox="1"/>
          <p:nvPr/>
        </p:nvSpPr>
        <p:spPr>
          <a:xfrm>
            <a:off x="2015880" y="4763041"/>
            <a:ext cx="5148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endParaRPr lang="ko-KR" altLang="en-US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F0B4E6-76F8-4635-9E6E-E223AB76173A}"/>
              </a:ext>
            </a:extLst>
          </p:cNvPr>
          <p:cNvSpPr txBox="1"/>
          <p:nvPr/>
        </p:nvSpPr>
        <p:spPr>
          <a:xfrm>
            <a:off x="5329072" y="4763041"/>
            <a:ext cx="2568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구현된 페이지 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(</a:t>
            </a:r>
            <a:r>
              <a:rPr lang="ko-KR" altLang="en-US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로그인 상태일 때 드롭다운 메뉴</a:t>
            </a:r>
            <a:r>
              <a:rPr lang="en-US" altLang="ko-KR" sz="900" dirty="0">
                <a:solidFill>
                  <a:srgbClr val="00C826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)</a:t>
            </a:r>
            <a:endParaRPr lang="ko-KR" altLang="en-US" sz="900" dirty="0">
              <a:solidFill>
                <a:srgbClr val="00C826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5D69776-39FC-4702-BF7A-617B9D2B4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00" y="1820065"/>
            <a:ext cx="2871892" cy="26103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16D5BEE-9E41-4045-940C-FC239C00D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2894" y="1820065"/>
            <a:ext cx="2840688" cy="261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95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Back-end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3CD1B-9F80-4B4C-B013-5799B5DC6A9A}"/>
              </a:ext>
            </a:extLst>
          </p:cNvPr>
          <p:cNvSpPr txBox="1"/>
          <p:nvPr/>
        </p:nvSpPr>
        <p:spPr>
          <a:xfrm>
            <a:off x="2438400" y="2819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C5436-211A-4092-979E-01EDD6F1F65E}"/>
              </a:ext>
            </a:extLst>
          </p:cNvPr>
          <p:cNvSpPr txBox="1"/>
          <p:nvPr/>
        </p:nvSpPr>
        <p:spPr>
          <a:xfrm>
            <a:off x="311700" y="100690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검색</a:t>
            </a:r>
          </a:p>
        </p:txBody>
      </p:sp>
    </p:spTree>
    <p:extLst>
      <p:ext uri="{BB962C8B-B14F-4D97-AF65-F5344CB8AC3E}">
        <p14:creationId xmlns:p14="http://schemas.microsoft.com/office/powerpoint/2010/main" val="4264043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/>
        </p:nvSpPr>
        <p:spPr>
          <a:xfrm>
            <a:off x="2438400" y="2819400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311700" y="1006905"/>
            <a:ext cx="479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DB</a:t>
            </a:r>
            <a:endParaRPr/>
          </a:p>
        </p:txBody>
      </p:sp>
      <p:pic>
        <p:nvPicPr>
          <p:cNvPr id="295" name="Google Shape;2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888" y="2313100"/>
            <a:ext cx="2404553" cy="141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35"/>
          <p:cNvCxnSpPr>
            <a:stCxn id="295" idx="0"/>
            <a:endCxn id="297" idx="2"/>
          </p:cNvCxnSpPr>
          <p:nvPr/>
        </p:nvCxnSpPr>
        <p:spPr>
          <a:xfrm rot="10800000">
            <a:off x="4261164" y="1926700"/>
            <a:ext cx="0" cy="38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5"/>
          <p:cNvCxnSpPr>
            <a:stCxn id="295" idx="3"/>
            <a:endCxn id="299" idx="1"/>
          </p:cNvCxnSpPr>
          <p:nvPr/>
        </p:nvCxnSpPr>
        <p:spPr>
          <a:xfrm rot="10800000" flipH="1">
            <a:off x="5463441" y="2050900"/>
            <a:ext cx="509400" cy="970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5"/>
          <p:cNvCxnSpPr>
            <a:stCxn id="295" idx="2"/>
            <a:endCxn id="301" idx="0"/>
          </p:cNvCxnSpPr>
          <p:nvPr/>
        </p:nvCxnSpPr>
        <p:spPr>
          <a:xfrm>
            <a:off x="4261164" y="3729700"/>
            <a:ext cx="9984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5"/>
          <p:cNvCxnSpPr>
            <a:stCxn id="295" idx="1"/>
            <a:endCxn id="303" idx="3"/>
          </p:cNvCxnSpPr>
          <p:nvPr/>
        </p:nvCxnSpPr>
        <p:spPr>
          <a:xfrm rot="10800000">
            <a:off x="2493688" y="3021400"/>
            <a:ext cx="5652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04" name="Google Shape;30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63362"/>
            <a:ext cx="400200" cy="4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" name="Google Shape;305;p35"/>
          <p:cNvGrpSpPr/>
          <p:nvPr/>
        </p:nvGrpSpPr>
        <p:grpSpPr>
          <a:xfrm>
            <a:off x="595735" y="2507952"/>
            <a:ext cx="1898084" cy="1026887"/>
            <a:chOff x="361950" y="2068225"/>
            <a:chExt cx="2463125" cy="1082300"/>
          </a:xfrm>
        </p:grpSpPr>
        <p:pic>
          <p:nvPicPr>
            <p:cNvPr id="303" name="Google Shape;303;p35"/>
            <p:cNvPicPr preferRelativeResize="0"/>
            <p:nvPr/>
          </p:nvPicPr>
          <p:blipFill rotWithShape="1">
            <a:blip r:embed="rId5">
              <a:alphaModFix/>
            </a:blip>
            <a:srcRect r="4131"/>
            <a:stretch/>
          </p:blipFill>
          <p:spPr>
            <a:xfrm>
              <a:off x="361950" y="2068225"/>
              <a:ext cx="2463125" cy="108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35"/>
            <p:cNvSpPr/>
            <p:nvPr/>
          </p:nvSpPr>
          <p:spPr>
            <a:xfrm>
              <a:off x="1236818" y="2447824"/>
              <a:ext cx="713400" cy="323100"/>
            </a:xfrm>
            <a:prstGeom prst="roundRect">
              <a:avLst>
                <a:gd name="adj" fmla="val 16667"/>
              </a:avLst>
            </a:prstGeom>
            <a:solidFill>
              <a:srgbClr val="0F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FFFFFF"/>
                  </a:solidFill>
                </a:rPr>
                <a:t>CUP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307" name="Google Shape;307;p35"/>
          <p:cNvGrpSpPr/>
          <p:nvPr/>
        </p:nvGrpSpPr>
        <p:grpSpPr>
          <a:xfrm>
            <a:off x="4224268" y="4036312"/>
            <a:ext cx="2070863" cy="938029"/>
            <a:chOff x="2843910" y="3129100"/>
            <a:chExt cx="2540313" cy="1082300"/>
          </a:xfrm>
        </p:grpSpPr>
        <p:pic>
          <p:nvPicPr>
            <p:cNvPr id="301" name="Google Shape;301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43910" y="3129100"/>
              <a:ext cx="2540313" cy="1082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5"/>
            <p:cNvSpPr/>
            <p:nvPr/>
          </p:nvSpPr>
          <p:spPr>
            <a:xfrm>
              <a:off x="3657463" y="3547250"/>
              <a:ext cx="913200" cy="323100"/>
            </a:xfrm>
            <a:prstGeom prst="roundRect">
              <a:avLst>
                <a:gd name="adj" fmla="val 16667"/>
              </a:avLst>
            </a:prstGeom>
            <a:solidFill>
              <a:srgbClr val="0F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FFFFFF"/>
                  </a:solidFill>
                </a:rPr>
                <a:t>RECIPE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309" name="Google Shape;309;p35"/>
          <p:cNvGrpSpPr/>
          <p:nvPr/>
        </p:nvGrpSpPr>
        <p:grpSpPr>
          <a:xfrm>
            <a:off x="6028532" y="2857807"/>
            <a:ext cx="2117888" cy="968870"/>
            <a:chOff x="3832900" y="3873750"/>
            <a:chExt cx="2571501" cy="1082295"/>
          </a:xfrm>
        </p:grpSpPr>
        <p:pic>
          <p:nvPicPr>
            <p:cNvPr id="310" name="Google Shape;310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32900" y="3873750"/>
              <a:ext cx="2571501" cy="10822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35"/>
            <p:cNvSpPr/>
            <p:nvPr/>
          </p:nvSpPr>
          <p:spPr>
            <a:xfrm>
              <a:off x="4450250" y="4253350"/>
              <a:ext cx="1336800" cy="323100"/>
            </a:xfrm>
            <a:prstGeom prst="roundRect">
              <a:avLst>
                <a:gd name="adj" fmla="val 16667"/>
              </a:avLst>
            </a:prstGeom>
            <a:solidFill>
              <a:srgbClr val="0F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FFFFFF"/>
                  </a:solidFill>
                </a:rPr>
                <a:t>INGREDIENT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312" name="Google Shape;312;p35"/>
          <p:cNvGrpSpPr/>
          <p:nvPr/>
        </p:nvGrpSpPr>
        <p:grpSpPr>
          <a:xfrm>
            <a:off x="5972712" y="1626325"/>
            <a:ext cx="2117895" cy="849164"/>
            <a:chOff x="6630227" y="2662050"/>
            <a:chExt cx="2571509" cy="1026925"/>
          </a:xfrm>
        </p:grpSpPr>
        <p:pic>
          <p:nvPicPr>
            <p:cNvPr id="299" name="Google Shape;299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630227" y="2662050"/>
              <a:ext cx="2571509" cy="10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5"/>
            <p:cNvSpPr/>
            <p:nvPr/>
          </p:nvSpPr>
          <p:spPr>
            <a:xfrm>
              <a:off x="7361275" y="3013963"/>
              <a:ext cx="1109400" cy="323100"/>
            </a:xfrm>
            <a:prstGeom prst="roundRect">
              <a:avLst>
                <a:gd name="adj" fmla="val 16667"/>
              </a:avLst>
            </a:prstGeom>
            <a:solidFill>
              <a:srgbClr val="0F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FFFFFF"/>
                  </a:solidFill>
                </a:rPr>
                <a:t>ALCOHOL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314" name="Google Shape;314;p35"/>
          <p:cNvGrpSpPr/>
          <p:nvPr/>
        </p:nvGrpSpPr>
        <p:grpSpPr>
          <a:xfrm>
            <a:off x="3133844" y="1046465"/>
            <a:ext cx="2254672" cy="880384"/>
            <a:chOff x="5393325" y="685575"/>
            <a:chExt cx="2701176" cy="1026926"/>
          </a:xfrm>
        </p:grpSpPr>
        <p:pic>
          <p:nvPicPr>
            <p:cNvPr id="297" name="Google Shape;297;p35"/>
            <p:cNvPicPr preferRelativeResize="0"/>
            <p:nvPr/>
          </p:nvPicPr>
          <p:blipFill rotWithShape="1">
            <a:blip r:embed="rId9">
              <a:alphaModFix/>
            </a:blip>
            <a:srcRect r="10370"/>
            <a:stretch/>
          </p:blipFill>
          <p:spPr>
            <a:xfrm>
              <a:off x="5393325" y="685575"/>
              <a:ext cx="2701176" cy="1026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35"/>
            <p:cNvSpPr/>
            <p:nvPr/>
          </p:nvSpPr>
          <p:spPr>
            <a:xfrm>
              <a:off x="6253562" y="1017725"/>
              <a:ext cx="980700" cy="323100"/>
            </a:xfrm>
            <a:prstGeom prst="roundRect">
              <a:avLst>
                <a:gd name="adj" fmla="val 16667"/>
              </a:avLst>
            </a:prstGeom>
            <a:solidFill>
              <a:srgbClr val="0F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FFFFFF"/>
                  </a:solidFill>
                </a:rPr>
                <a:t>ARTICLE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grpSp>
        <p:nvGrpSpPr>
          <p:cNvPr id="316" name="Google Shape;316;p35"/>
          <p:cNvGrpSpPr/>
          <p:nvPr/>
        </p:nvGrpSpPr>
        <p:grpSpPr>
          <a:xfrm>
            <a:off x="1747963" y="4036375"/>
            <a:ext cx="1967544" cy="849148"/>
            <a:chOff x="2711249" y="3658400"/>
            <a:chExt cx="2342872" cy="998175"/>
          </a:xfrm>
        </p:grpSpPr>
        <p:pic>
          <p:nvPicPr>
            <p:cNvPr id="317" name="Google Shape;317;p35"/>
            <p:cNvPicPr preferRelativeResize="0"/>
            <p:nvPr/>
          </p:nvPicPr>
          <p:blipFill rotWithShape="1">
            <a:blip r:embed="rId10">
              <a:alphaModFix/>
            </a:blip>
            <a:srcRect r="36411"/>
            <a:stretch/>
          </p:blipFill>
          <p:spPr>
            <a:xfrm>
              <a:off x="2711249" y="3658400"/>
              <a:ext cx="2342872" cy="998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35"/>
            <p:cNvSpPr/>
            <p:nvPr/>
          </p:nvSpPr>
          <p:spPr>
            <a:xfrm>
              <a:off x="3569338" y="3995938"/>
              <a:ext cx="626700" cy="323100"/>
            </a:xfrm>
            <a:prstGeom prst="roundRect">
              <a:avLst>
                <a:gd name="adj" fmla="val 16667"/>
              </a:avLst>
            </a:prstGeom>
            <a:solidFill>
              <a:srgbClr val="0F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100">
                  <a:solidFill>
                    <a:srgbClr val="FFFFFF"/>
                  </a:solidFill>
                </a:rPr>
                <a:t>TAG</a:t>
              </a:r>
              <a:endParaRPr sz="1100">
                <a:solidFill>
                  <a:srgbClr val="FFFFFF"/>
                </a:solidFill>
              </a:endParaRPr>
            </a:p>
          </p:txBody>
        </p:sp>
      </p:grpSp>
      <p:cxnSp>
        <p:nvCxnSpPr>
          <p:cNvPr id="319" name="Google Shape;319;p35"/>
          <p:cNvCxnSpPr>
            <a:stCxn id="295" idx="3"/>
            <a:endCxn id="310" idx="1"/>
          </p:cNvCxnSpPr>
          <p:nvPr/>
        </p:nvCxnSpPr>
        <p:spPr>
          <a:xfrm>
            <a:off x="5463441" y="3021400"/>
            <a:ext cx="565200" cy="320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5"/>
          <p:cNvCxnSpPr>
            <a:stCxn id="295" idx="2"/>
            <a:endCxn id="317" idx="0"/>
          </p:cNvCxnSpPr>
          <p:nvPr/>
        </p:nvCxnSpPr>
        <p:spPr>
          <a:xfrm flipH="1">
            <a:off x="2731764" y="3729700"/>
            <a:ext cx="1529400" cy="306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1" name="Google Shape;321;p35"/>
          <p:cNvSpPr txBox="1"/>
          <p:nvPr/>
        </p:nvSpPr>
        <p:spPr>
          <a:xfrm>
            <a:off x="711900" y="1463350"/>
            <a:ext cx="125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CA390"/>
                </a:solidFill>
              </a:rPr>
              <a:t>[  나무위키  ]</a:t>
            </a:r>
            <a:endParaRPr b="1">
              <a:solidFill>
                <a:srgbClr val="0CA390"/>
              </a:solidFill>
            </a:endParaRPr>
          </a:p>
        </p:txBody>
      </p:sp>
      <p:sp>
        <p:nvSpPr>
          <p:cNvPr id="322" name="Google Shape;322;p35"/>
          <p:cNvSpPr/>
          <p:nvPr/>
        </p:nvSpPr>
        <p:spPr>
          <a:xfrm>
            <a:off x="3656825" y="2876800"/>
            <a:ext cx="1208700" cy="289200"/>
          </a:xfrm>
          <a:prstGeom prst="roundRect">
            <a:avLst>
              <a:gd name="adj" fmla="val 16667"/>
            </a:avLst>
          </a:prstGeom>
          <a:solidFill>
            <a:srgbClr val="0F232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FFFFFF"/>
                </a:solidFill>
              </a:rPr>
              <a:t>INFORMATION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BD8E8D-EB00-431C-A51E-BF68AF5C8CBD}"/>
              </a:ext>
            </a:extLst>
          </p:cNvPr>
          <p:cNvSpPr txBox="1"/>
          <p:nvPr/>
        </p:nvSpPr>
        <p:spPr>
          <a:xfrm>
            <a:off x="311700" y="3541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B7095F-3BFE-4D32-BB5D-0DAB8B68ECBE}"/>
              </a:ext>
            </a:extLst>
          </p:cNvPr>
          <p:cNvSpPr txBox="1"/>
          <p:nvPr/>
        </p:nvSpPr>
        <p:spPr>
          <a:xfrm>
            <a:off x="311700" y="68920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Back-end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/>
          <p:nvPr/>
        </p:nvSpPr>
        <p:spPr>
          <a:xfrm>
            <a:off x="2438400" y="2819400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6"/>
          <p:cNvSpPr txBox="1"/>
          <p:nvPr/>
        </p:nvSpPr>
        <p:spPr>
          <a:xfrm>
            <a:off x="431975" y="1324600"/>
            <a:ext cx="3000000" cy="20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STS &amp; Swagger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STS를 통해 코드를 개발하고 FE와 연결하기 전</a:t>
            </a:r>
            <a:endParaRPr sz="18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Swagger Rest Api를 통해 기능을 테스트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2" name="Google Shape;33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953" y="3288415"/>
            <a:ext cx="2407939" cy="1883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1086" y="337145"/>
            <a:ext cx="2445580" cy="2790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9698" y="210100"/>
            <a:ext cx="2720630" cy="307833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F6D2D5-0B86-4967-AAD8-E0941F29AD99}"/>
              </a:ext>
            </a:extLst>
          </p:cNvPr>
          <p:cNvSpPr txBox="1"/>
          <p:nvPr/>
        </p:nvSpPr>
        <p:spPr>
          <a:xfrm>
            <a:off x="311700" y="3541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A2C649-2184-48A9-B449-C7CB9CEFF00E}"/>
              </a:ext>
            </a:extLst>
          </p:cNvPr>
          <p:cNvSpPr txBox="1"/>
          <p:nvPr/>
        </p:nvSpPr>
        <p:spPr>
          <a:xfrm>
            <a:off x="311700" y="68920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Back-end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7"/>
          <p:cNvSpPr txBox="1"/>
          <p:nvPr/>
        </p:nvSpPr>
        <p:spPr>
          <a:xfrm>
            <a:off x="2438400" y="2819400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7"/>
          <p:cNvSpPr txBox="1"/>
          <p:nvPr/>
        </p:nvSpPr>
        <p:spPr>
          <a:xfrm>
            <a:off x="311700" y="1006905"/>
            <a:ext cx="479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검색</a:t>
            </a:r>
            <a:endParaRPr/>
          </a:p>
        </p:txBody>
      </p:sp>
      <p:pic>
        <p:nvPicPr>
          <p:cNvPr id="343" name="Google Shape;3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76" y="542475"/>
            <a:ext cx="1601825" cy="44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1876" y="1250475"/>
            <a:ext cx="2439499" cy="288178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/>
        </p:nvSpPr>
        <p:spPr>
          <a:xfrm>
            <a:off x="399550" y="1820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ko-KR" sz="1800">
                <a:solidFill>
                  <a:srgbClr val="FFFFFF"/>
                </a:solidFill>
              </a:rPr>
              <a:t>STS 문서 구조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F59BB1-CAEC-4680-9576-F917BB0E05D6}"/>
              </a:ext>
            </a:extLst>
          </p:cNvPr>
          <p:cNvSpPr txBox="1"/>
          <p:nvPr/>
        </p:nvSpPr>
        <p:spPr>
          <a:xfrm>
            <a:off x="311700" y="3541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0EBAA-BBD6-42B5-9C70-F57257042EE5}"/>
              </a:ext>
            </a:extLst>
          </p:cNvPr>
          <p:cNvSpPr txBox="1"/>
          <p:nvPr/>
        </p:nvSpPr>
        <p:spPr>
          <a:xfrm>
            <a:off x="311700" y="68920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Back-end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/>
        </p:nvSpPr>
        <p:spPr>
          <a:xfrm>
            <a:off x="2438400" y="2819400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311700" y="1006905"/>
            <a:ext cx="479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이메일 인증</a:t>
            </a:r>
            <a:endParaRPr/>
          </a:p>
        </p:txBody>
      </p:sp>
      <p:pic>
        <p:nvPicPr>
          <p:cNvPr id="354" name="Google Shape;35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2000" y="1283804"/>
            <a:ext cx="5853047" cy="1717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000" y="3161479"/>
            <a:ext cx="5657945" cy="1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2000" y="3503028"/>
            <a:ext cx="5853051" cy="9871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277F7F-ED0B-412B-8090-6369BF55DEB0}"/>
              </a:ext>
            </a:extLst>
          </p:cNvPr>
          <p:cNvSpPr txBox="1"/>
          <p:nvPr/>
        </p:nvSpPr>
        <p:spPr>
          <a:xfrm>
            <a:off x="311700" y="3541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40677-5650-449F-87F9-706906A8B48B}"/>
              </a:ext>
            </a:extLst>
          </p:cNvPr>
          <p:cNvSpPr txBox="1"/>
          <p:nvPr/>
        </p:nvSpPr>
        <p:spPr>
          <a:xfrm>
            <a:off x="311700" y="68920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Back-end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/>
          <p:nvPr/>
        </p:nvSpPr>
        <p:spPr>
          <a:xfrm>
            <a:off x="2438400" y="2819400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311700" y="1006905"/>
            <a:ext cx="479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회원 가입</a:t>
            </a:r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935" y="966100"/>
            <a:ext cx="5393671" cy="246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900" y="3763578"/>
            <a:ext cx="7510525" cy="98912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736A19-640F-4863-B059-96C73A2D7CAE}"/>
              </a:ext>
            </a:extLst>
          </p:cNvPr>
          <p:cNvSpPr txBox="1"/>
          <p:nvPr/>
        </p:nvSpPr>
        <p:spPr>
          <a:xfrm>
            <a:off x="311700" y="3541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975420-B53A-4B4D-8A2A-E6E5C8C0CD84}"/>
              </a:ext>
            </a:extLst>
          </p:cNvPr>
          <p:cNvSpPr txBox="1"/>
          <p:nvPr/>
        </p:nvSpPr>
        <p:spPr>
          <a:xfrm>
            <a:off x="311700" y="68920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Back-end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/>
        </p:nvSpPr>
        <p:spPr>
          <a:xfrm>
            <a:off x="2438400" y="2819400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311700" y="1006905"/>
            <a:ext cx="479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로그인</a:t>
            </a:r>
            <a:endParaRPr/>
          </a:p>
        </p:txBody>
      </p:sp>
      <p:pic>
        <p:nvPicPr>
          <p:cNvPr id="375" name="Google Shape;37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4713" y="1030440"/>
            <a:ext cx="6748040" cy="145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9725" y="2528243"/>
            <a:ext cx="7796192" cy="2126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2892" y="703599"/>
            <a:ext cx="4575094" cy="154944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041577-9B0E-4DC5-9740-C6FF007A7B32}"/>
              </a:ext>
            </a:extLst>
          </p:cNvPr>
          <p:cNvSpPr txBox="1"/>
          <p:nvPr/>
        </p:nvSpPr>
        <p:spPr>
          <a:xfrm>
            <a:off x="311700" y="3541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BF8E4F-2753-419F-B27D-42D825A7F9B4}"/>
              </a:ext>
            </a:extLst>
          </p:cNvPr>
          <p:cNvSpPr txBox="1"/>
          <p:nvPr/>
        </p:nvSpPr>
        <p:spPr>
          <a:xfrm>
            <a:off x="311700" y="68920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Back-end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90FB7-3FCF-4B8E-8491-86975AFBAFE3}"/>
              </a:ext>
            </a:extLst>
          </p:cNvPr>
          <p:cNvSpPr txBox="1"/>
          <p:nvPr/>
        </p:nvSpPr>
        <p:spPr>
          <a:xfrm>
            <a:off x="311700" y="354123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프로젝트 개요</a:t>
            </a:r>
            <a:endParaRPr lang="ko-KR" altLang="en-US" sz="1800" dirty="0">
              <a:solidFill>
                <a:srgbClr val="FF5E46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BDDBC-E367-4974-845E-8F1621DA2FB3}"/>
              </a:ext>
            </a:extLst>
          </p:cNvPr>
          <p:cNvSpPr txBox="1"/>
          <p:nvPr/>
        </p:nvSpPr>
        <p:spPr>
          <a:xfrm>
            <a:off x="5486757" y="1886896"/>
            <a:ext cx="3307584" cy="2031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코로나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19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인한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언택트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시대에 따라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홈파티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홈술</a:t>
            </a: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/</a:t>
            </a:r>
            <a:r>
              <a:rPr lang="ko-KR" altLang="en-US" sz="12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혼술을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즐기는 사람들이 증가</a:t>
            </a:r>
          </a:p>
          <a:p>
            <a:pPr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집에서도 맛있는 칵테일 먹기 위한 양주 판매량 증가</a:t>
            </a:r>
            <a:endParaRPr lang="en-US" altLang="ko-KR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</a:pPr>
            <a:r>
              <a:rPr lang="en-US" altLang="ko-KR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- 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칵테일 키트 등장으로 새로운 소비 문화 활성화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76E669-B5AA-4E6E-8265-DA33A51FD360}"/>
              </a:ext>
            </a:extLst>
          </p:cNvPr>
          <p:cNvSpPr txBox="1"/>
          <p:nvPr/>
        </p:nvSpPr>
        <p:spPr>
          <a:xfrm>
            <a:off x="311700" y="689205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사회적 흐름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C7057B-3ACA-49C4-B431-8730881CF6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0" y="1058537"/>
            <a:ext cx="4855441" cy="184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FE9F7E-9184-4226-AC80-E7834E329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0" y="3038552"/>
            <a:ext cx="4852987" cy="1657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/>
        </p:nvSpPr>
        <p:spPr>
          <a:xfrm>
            <a:off x="2438400" y="2819400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41"/>
          <p:cNvSpPr txBox="1"/>
          <p:nvPr/>
        </p:nvSpPr>
        <p:spPr>
          <a:xfrm>
            <a:off x="311700" y="1006905"/>
            <a:ext cx="479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비밀번호 변경</a:t>
            </a:r>
            <a:endParaRPr/>
          </a:p>
        </p:txBody>
      </p:sp>
      <p:pic>
        <p:nvPicPr>
          <p:cNvPr id="386" name="Google Shape;3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570" y="759150"/>
            <a:ext cx="5318724" cy="304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00" y="4212338"/>
            <a:ext cx="9144000" cy="8778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61210C-F850-47F2-A11A-F044120FF5D4}"/>
              </a:ext>
            </a:extLst>
          </p:cNvPr>
          <p:cNvSpPr txBox="1"/>
          <p:nvPr/>
        </p:nvSpPr>
        <p:spPr>
          <a:xfrm>
            <a:off x="311700" y="3541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76BE0-CA96-43D9-98D3-E16B73242940}"/>
              </a:ext>
            </a:extLst>
          </p:cNvPr>
          <p:cNvSpPr txBox="1"/>
          <p:nvPr/>
        </p:nvSpPr>
        <p:spPr>
          <a:xfrm>
            <a:off x="311700" y="68920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Back-end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/>
        </p:nvSpPr>
        <p:spPr>
          <a:xfrm>
            <a:off x="2438400" y="2819400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42"/>
          <p:cNvSpPr txBox="1"/>
          <p:nvPr/>
        </p:nvSpPr>
        <p:spPr>
          <a:xfrm>
            <a:off x="311700" y="1006905"/>
            <a:ext cx="479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회원 탈퇴</a:t>
            </a:r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199" y="354125"/>
            <a:ext cx="6130226" cy="226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188" y="2916901"/>
            <a:ext cx="6294701" cy="168629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038FB3-8E7B-4B99-BE6F-9CBFA711F441}"/>
              </a:ext>
            </a:extLst>
          </p:cNvPr>
          <p:cNvSpPr txBox="1"/>
          <p:nvPr/>
        </p:nvSpPr>
        <p:spPr>
          <a:xfrm>
            <a:off x="311700" y="3541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09DF47-6367-466C-B1B8-B890AB90EE8F}"/>
              </a:ext>
            </a:extLst>
          </p:cNvPr>
          <p:cNvSpPr txBox="1"/>
          <p:nvPr/>
        </p:nvSpPr>
        <p:spPr>
          <a:xfrm>
            <a:off x="311700" y="68920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Back-end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3"/>
          <p:cNvSpPr txBox="1"/>
          <p:nvPr/>
        </p:nvSpPr>
        <p:spPr>
          <a:xfrm>
            <a:off x="2438400" y="2819400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43"/>
          <p:cNvSpPr txBox="1"/>
          <p:nvPr/>
        </p:nvSpPr>
        <p:spPr>
          <a:xfrm>
            <a:off x="311700" y="1006905"/>
            <a:ext cx="479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</a:rPr>
              <a:t>유저 검색</a:t>
            </a:r>
            <a:endParaRPr/>
          </a:p>
        </p:txBody>
      </p:sp>
      <p:pic>
        <p:nvPicPr>
          <p:cNvPr id="406" name="Google Shape;4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4250" y="407550"/>
            <a:ext cx="6991199" cy="23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75" y="2203475"/>
            <a:ext cx="5469499" cy="29400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77BB90-D5C9-4BC6-A709-823921BA7F26}"/>
              </a:ext>
            </a:extLst>
          </p:cNvPr>
          <p:cNvSpPr txBox="1"/>
          <p:nvPr/>
        </p:nvSpPr>
        <p:spPr>
          <a:xfrm>
            <a:off x="311700" y="35412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개발 상황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AE4A3D-8AF7-46F7-A01D-05B09847F1C1}"/>
              </a:ext>
            </a:extLst>
          </p:cNvPr>
          <p:cNvSpPr txBox="1"/>
          <p:nvPr/>
        </p:nvSpPr>
        <p:spPr>
          <a:xfrm>
            <a:off x="311700" y="689205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Back-end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37"/>
          <p:cNvSpPr txBox="1">
            <a:spLocks noGrp="1"/>
          </p:cNvSpPr>
          <p:nvPr>
            <p:ph type="body" idx="1"/>
          </p:nvPr>
        </p:nvSpPr>
        <p:spPr>
          <a:xfrm>
            <a:off x="0" y="1152475"/>
            <a:ext cx="4494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프론트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마이페이지 화면 및 기능 구현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상세 레시피 화면 및 기능 구현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레시피 추천 화면 및 기능 구현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백엔드</a:t>
            </a:r>
            <a:endParaRPr lang="ko-KR" altLang="en-US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좋아요</a:t>
            </a: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팔로우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기능 구현 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자유게시판 기능 구현 </a:t>
            </a: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3.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레시피 추가 기능 구현 </a:t>
            </a: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4. </a:t>
            </a:r>
            <a:r>
              <a:rPr lang="ko-KR" altLang="en-US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카드 뉴스 형식 추가 구현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B4BEB0-7595-46DF-970D-D3EE0485485F}"/>
              </a:ext>
            </a:extLst>
          </p:cNvPr>
          <p:cNvSpPr txBox="1"/>
          <p:nvPr/>
        </p:nvSpPr>
        <p:spPr>
          <a:xfrm>
            <a:off x="311700" y="354123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앞으로 할 일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471A030-29C1-430C-8756-CBBBE09E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01" y="0"/>
            <a:ext cx="3212199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92772-8C18-4E71-9170-193E5924B9CC}"/>
              </a:ext>
            </a:extLst>
          </p:cNvPr>
          <p:cNvSpPr txBox="1"/>
          <p:nvPr/>
        </p:nvSpPr>
        <p:spPr>
          <a:xfrm>
            <a:off x="2186220" y="23409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Q&amp;A.</a:t>
            </a:r>
            <a:endParaRPr lang="ko-KR" altLang="en-US" sz="3600" spc="600" dirty="0">
              <a:solidFill>
                <a:srgbClr val="FF5E46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75933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471A030-29C1-430C-8756-CBBBE09E9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01" y="0"/>
            <a:ext cx="3212199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092772-8C18-4E71-9170-193E5924B9CC}"/>
              </a:ext>
            </a:extLst>
          </p:cNvPr>
          <p:cNvSpPr txBox="1"/>
          <p:nvPr/>
        </p:nvSpPr>
        <p:spPr>
          <a:xfrm>
            <a:off x="2186220" y="2340917"/>
            <a:ext cx="1492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6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Q&amp;A.</a:t>
            </a:r>
            <a:endParaRPr lang="ko-KR" altLang="en-US" sz="3600" spc="600" dirty="0">
              <a:solidFill>
                <a:srgbClr val="FF5E46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2273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5B4BEB0-7595-46DF-970D-D3EE0485485F}"/>
              </a:ext>
            </a:extLst>
          </p:cNvPr>
          <p:cNvSpPr txBox="1"/>
          <p:nvPr/>
        </p:nvSpPr>
        <p:spPr>
          <a:xfrm>
            <a:off x="311700" y="354123"/>
            <a:ext cx="343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C,f</a:t>
            </a:r>
            <a:r>
              <a:rPr lang="en-US" altLang="ko-KR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, </a:t>
            </a:r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프로젝트 이름 및 로고 선정 과정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7E552-5C32-4AF1-BF72-A24875E9A203}"/>
              </a:ext>
            </a:extLst>
          </p:cNvPr>
          <p:cNvSpPr txBox="1"/>
          <p:nvPr/>
        </p:nvSpPr>
        <p:spPr>
          <a:xfrm>
            <a:off x="311700" y="689205"/>
            <a:ext cx="21307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예선</a:t>
            </a:r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, </a:t>
            </a:r>
            <a:r>
              <a:rPr lang="ko-KR" altLang="en-US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본선전을 거쳐 최종선정</a:t>
            </a:r>
            <a:r>
              <a:rPr lang="en-US" altLang="ko-KR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..!</a:t>
            </a:r>
            <a:endParaRPr lang="ko-KR" altLang="en-US" sz="1200" dirty="0">
              <a:solidFill>
                <a:srgbClr val="FF5E46"/>
              </a:solidFill>
              <a:latin typeface="닉스곤체 M 2.0" panose="020B0600000101010101" pitchFamily="34" charset="-127"/>
              <a:ea typeface="닉스곤체 M 2.0" panose="020B0600000101010101" pitchFamily="34" charset="-127"/>
              <a:cs typeface="조선일보명조" panose="02030304000000000000" pitchFamily="18" charset="-127"/>
            </a:endParaRPr>
          </a:p>
        </p:txBody>
      </p:sp>
      <p:pic>
        <p:nvPicPr>
          <p:cNvPr id="11" name="Google Shape;547;p39">
            <a:extLst>
              <a:ext uri="{FF2B5EF4-FFF2-40B4-BE49-F238E27FC236}">
                <a16:creationId xmlns:a16="http://schemas.microsoft.com/office/drawing/2014/main" id="{EADA278D-E091-4EE9-9C4B-1ACFD1598A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722" y="1667194"/>
            <a:ext cx="1730004" cy="104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548;p39">
            <a:extLst>
              <a:ext uri="{FF2B5EF4-FFF2-40B4-BE49-F238E27FC236}">
                <a16:creationId xmlns:a16="http://schemas.microsoft.com/office/drawing/2014/main" id="{245AD118-9AE1-4A5F-9D7A-5FBFE1D0409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333" y="1667194"/>
            <a:ext cx="1960187" cy="95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549;p39">
            <a:extLst>
              <a:ext uri="{FF2B5EF4-FFF2-40B4-BE49-F238E27FC236}">
                <a16:creationId xmlns:a16="http://schemas.microsoft.com/office/drawing/2014/main" id="{413D1A25-1712-434D-BE4A-8D567EB02F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1722" y="2822685"/>
            <a:ext cx="1760137" cy="835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550;p39">
            <a:extLst>
              <a:ext uri="{FF2B5EF4-FFF2-40B4-BE49-F238E27FC236}">
                <a16:creationId xmlns:a16="http://schemas.microsoft.com/office/drawing/2014/main" id="{F38A6C2F-4A75-4CD8-82C8-B05C3A691C4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8334" y="2822685"/>
            <a:ext cx="1960186" cy="955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79D6F72A-3A39-4741-BC9B-633216144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8" y="1301286"/>
            <a:ext cx="4011096" cy="140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06FB9D9E-905B-4B5C-AEE9-D9AB62C4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08" y="2822685"/>
            <a:ext cx="4011096" cy="154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BF5F82-10B1-43BA-8D15-3BB2755BA3A9}"/>
              </a:ext>
            </a:extLst>
          </p:cNvPr>
          <p:cNvSpPr txBox="1"/>
          <p:nvPr/>
        </p:nvSpPr>
        <p:spPr>
          <a:xfrm>
            <a:off x="6377953" y="4450621"/>
            <a:ext cx="6607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로고 시안</a:t>
            </a:r>
          </a:p>
        </p:txBody>
      </p:sp>
    </p:spTree>
    <p:extLst>
      <p:ext uri="{BB962C8B-B14F-4D97-AF65-F5344CB8AC3E}">
        <p14:creationId xmlns:p14="http://schemas.microsoft.com/office/powerpoint/2010/main" val="4428237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B"/>
        </a:solidFill>
        <a:effectLst/>
      </p:bgPr>
    </p:bg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9" name="Google Shape;539;p39"/>
          <p:cNvGrpSpPr/>
          <p:nvPr/>
        </p:nvGrpSpPr>
        <p:grpSpPr>
          <a:xfrm>
            <a:off x="1132850" y="84450"/>
            <a:ext cx="7648300" cy="323100"/>
            <a:chOff x="1132850" y="84450"/>
            <a:chExt cx="7648300" cy="323100"/>
          </a:xfrm>
        </p:grpSpPr>
        <p:sp>
          <p:nvSpPr>
            <p:cNvPr id="540" name="Google Shape;540;p39"/>
            <p:cNvSpPr txBox="1"/>
            <p:nvPr/>
          </p:nvSpPr>
          <p:spPr>
            <a:xfrm>
              <a:off x="1132850" y="84450"/>
              <a:ext cx="858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목차</a:t>
              </a:r>
              <a:endParaRPr sz="900"/>
            </a:p>
          </p:txBody>
        </p:sp>
        <p:sp>
          <p:nvSpPr>
            <p:cNvPr id="541" name="Google Shape;541;p39"/>
            <p:cNvSpPr txBox="1"/>
            <p:nvPr/>
          </p:nvSpPr>
          <p:spPr>
            <a:xfrm>
              <a:off x="1991150" y="84450"/>
              <a:ext cx="13650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프로젝트 개요</a:t>
              </a:r>
              <a:endParaRPr sz="900"/>
            </a:p>
          </p:txBody>
        </p:sp>
        <p:sp>
          <p:nvSpPr>
            <p:cNvPr id="542" name="Google Shape;542;p39"/>
            <p:cNvSpPr txBox="1"/>
            <p:nvPr/>
          </p:nvSpPr>
          <p:spPr>
            <a:xfrm>
              <a:off x="3356150" y="84450"/>
              <a:ext cx="8583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기획</a:t>
              </a:r>
              <a:endParaRPr sz="900"/>
            </a:p>
          </p:txBody>
        </p:sp>
        <p:sp>
          <p:nvSpPr>
            <p:cNvPr id="543" name="Google Shape;543;p39"/>
            <p:cNvSpPr txBox="1"/>
            <p:nvPr/>
          </p:nvSpPr>
          <p:spPr>
            <a:xfrm>
              <a:off x="4214450" y="84450"/>
              <a:ext cx="1013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개발 현황</a:t>
              </a:r>
              <a:endParaRPr sz="900"/>
            </a:p>
          </p:txBody>
        </p:sp>
        <p:sp>
          <p:nvSpPr>
            <p:cNvPr id="544" name="Google Shape;544;p39"/>
            <p:cNvSpPr txBox="1"/>
            <p:nvPr/>
          </p:nvSpPr>
          <p:spPr>
            <a:xfrm>
              <a:off x="5228150" y="84450"/>
              <a:ext cx="13368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앞으로의 계획</a:t>
              </a:r>
              <a:endParaRPr sz="900"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7232950" y="110850"/>
              <a:ext cx="668700" cy="270300"/>
            </a:xfrm>
            <a:prstGeom prst="roundRect">
              <a:avLst>
                <a:gd name="adj" fmla="val 50000"/>
              </a:avLst>
            </a:prstGeom>
            <a:noFill/>
            <a:ln w="19050" cap="flat" cmpd="sng">
              <a:solidFill>
                <a:srgbClr val="0C07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/>
                <a:t>1조</a:t>
              </a:r>
              <a:endParaRPr sz="900"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8112450" y="110850"/>
              <a:ext cx="668700" cy="270300"/>
            </a:xfrm>
            <a:prstGeom prst="roundRect">
              <a:avLst>
                <a:gd name="adj" fmla="val 50000"/>
              </a:avLst>
            </a:prstGeom>
            <a:solidFill>
              <a:srgbClr val="0C0735"/>
            </a:solidFill>
            <a:ln w="19050" cap="flat" cmpd="sng">
              <a:solidFill>
                <a:srgbClr val="0C073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900">
                  <a:solidFill>
                    <a:schemeClr val="lt1"/>
                  </a:solidFill>
                </a:rPr>
                <a:t>뭐넣지</a:t>
              </a:r>
              <a:endParaRPr sz="9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576975" y="1910045"/>
            <a:ext cx="4740000" cy="1323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ko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혼술족을 위한 다양한 칵테일 레시피 제공</a:t>
            </a:r>
            <a:endParaRPr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2065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ko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칵테일 레시피 공유를 하고 싶은 사람들을 위한 커뮤니티 공간 제공</a:t>
            </a:r>
            <a:endParaRPr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2065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None/>
            </a:pPr>
            <a:r>
              <a:rPr lang="ko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칵테일 초심자를 위한 정보제공 및 칵테일 추천 기능 제공</a:t>
            </a:r>
            <a:endParaRPr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123" y="1137380"/>
            <a:ext cx="1952467" cy="77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5667" y="1975684"/>
            <a:ext cx="1679377" cy="772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0033" y="2813988"/>
            <a:ext cx="1550643" cy="62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7907" y="3505921"/>
            <a:ext cx="1614894" cy="5040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BD2BFF-0B7E-43BB-B4D7-8EB24650D114}"/>
              </a:ext>
            </a:extLst>
          </p:cNvPr>
          <p:cNvSpPr txBox="1"/>
          <p:nvPr/>
        </p:nvSpPr>
        <p:spPr>
          <a:xfrm>
            <a:off x="6739671" y="4082438"/>
            <a:ext cx="7713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참고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사이트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프로젝트 개요</a:t>
            </a:r>
            <a:endParaRPr lang="ko-KR" altLang="en-US" sz="1800" dirty="0">
              <a:solidFill>
                <a:srgbClr val="FF5E46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프로젝트 목표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978331" y="3531778"/>
            <a:ext cx="1897238" cy="461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065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운동 관련 동행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FCBB29-559F-4C50-A3AC-5759A62394C5}"/>
              </a:ext>
            </a:extLst>
          </p:cNvPr>
          <p:cNvSpPr txBox="1"/>
          <p:nvPr/>
        </p:nvSpPr>
        <p:spPr>
          <a:xfrm>
            <a:off x="311700" y="354123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" altLang="ko-KR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프로젝트 개요</a:t>
            </a:r>
            <a:endParaRPr lang="ko-KR" altLang="en-US" sz="1800" dirty="0">
              <a:solidFill>
                <a:srgbClr val="FF5E46"/>
              </a:solidFill>
              <a:latin typeface="카페24 당당해" pitchFamily="2" charset="-127"/>
              <a:ea typeface="카페24 당당해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4A88C2-9841-415F-B6F3-CAB0E9705A22}"/>
              </a:ext>
            </a:extLst>
          </p:cNvPr>
          <p:cNvSpPr txBox="1"/>
          <p:nvPr/>
        </p:nvSpPr>
        <p:spPr>
          <a:xfrm>
            <a:off x="311700" y="689205"/>
            <a:ext cx="1685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프로젝트 주제 선정 배경</a:t>
            </a: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EB988873-F615-4707-8502-A3FFF0BC0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7946" y="1626427"/>
            <a:ext cx="1558733" cy="15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>
            <a:extLst>
              <a:ext uri="{FF2B5EF4-FFF2-40B4-BE49-F238E27FC236}">
                <a16:creationId xmlns:a16="http://schemas.microsoft.com/office/drawing/2014/main" id="{088F63A7-7274-4FC8-967F-68C943E26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22122" y="1861751"/>
            <a:ext cx="1323410" cy="132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3449A540-4A19-4ADF-B5AB-A3BCC1ACF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92085" y="1700943"/>
            <a:ext cx="1558733" cy="15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13;p16">
            <a:extLst>
              <a:ext uri="{FF2B5EF4-FFF2-40B4-BE49-F238E27FC236}">
                <a16:creationId xmlns:a16="http://schemas.microsoft.com/office/drawing/2014/main" id="{ED8C8114-3B3E-4FC0-BED9-32AF89D778C9}"/>
              </a:ext>
            </a:extLst>
          </p:cNvPr>
          <p:cNvSpPr txBox="1">
            <a:spLocks/>
          </p:cNvSpPr>
          <p:nvPr/>
        </p:nvSpPr>
        <p:spPr>
          <a:xfrm>
            <a:off x="978330" y="3797220"/>
            <a:ext cx="1837964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0" indent="0" algn="ctr">
              <a:lnSpc>
                <a:spcPct val="150000"/>
              </a:lnSpc>
              <a:buSzPts val="1700"/>
              <a:buFont typeface="Arial"/>
              <a:buNone/>
            </a:pPr>
            <a:r>
              <a:rPr lang="ko-KR" altLang="en-US" sz="900" dirty="0">
                <a:solidFill>
                  <a:srgbClr val="E5E5E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실시간 커뮤니티 사이트</a:t>
            </a:r>
          </a:p>
        </p:txBody>
      </p:sp>
      <p:sp>
        <p:nvSpPr>
          <p:cNvPr id="23" name="Google Shape;113;p16">
            <a:extLst>
              <a:ext uri="{FF2B5EF4-FFF2-40B4-BE49-F238E27FC236}">
                <a16:creationId xmlns:a16="http://schemas.microsoft.com/office/drawing/2014/main" id="{24BE8385-DCEB-464D-8E49-1057ABF34A76}"/>
              </a:ext>
            </a:extLst>
          </p:cNvPr>
          <p:cNvSpPr txBox="1">
            <a:spLocks/>
          </p:cNvSpPr>
          <p:nvPr/>
        </p:nvSpPr>
        <p:spPr>
          <a:xfrm>
            <a:off x="3652951" y="3531778"/>
            <a:ext cx="189723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0" indent="0" algn="ctr">
              <a:lnSpc>
                <a:spcPct val="150000"/>
              </a:lnSpc>
              <a:buSzPts val="1700"/>
              <a:buFont typeface="Arial"/>
              <a:buNone/>
            </a:pPr>
            <a:r>
              <a:rPr lang="ko-KR" altLang="en-US" sz="1200" dirty="0" err="1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니팅</a:t>
            </a:r>
            <a:r>
              <a:rPr lang="ko-KR" altLang="en-US" sz="1200" dirty="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커뮤니티</a:t>
            </a:r>
          </a:p>
        </p:txBody>
      </p:sp>
      <p:sp>
        <p:nvSpPr>
          <p:cNvPr id="24" name="Google Shape;113;p16">
            <a:extLst>
              <a:ext uri="{FF2B5EF4-FFF2-40B4-BE49-F238E27FC236}">
                <a16:creationId xmlns:a16="http://schemas.microsoft.com/office/drawing/2014/main" id="{125333E4-3568-4D93-8003-0375D0ED0E64}"/>
              </a:ext>
            </a:extLst>
          </p:cNvPr>
          <p:cNvSpPr txBox="1">
            <a:spLocks/>
          </p:cNvSpPr>
          <p:nvPr/>
        </p:nvSpPr>
        <p:spPr>
          <a:xfrm>
            <a:off x="3652950" y="3797220"/>
            <a:ext cx="1837964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0" indent="0" algn="ctr">
              <a:lnSpc>
                <a:spcPct val="150000"/>
              </a:lnSpc>
              <a:buSzPts val="1700"/>
              <a:buFont typeface="Arial"/>
              <a:buNone/>
            </a:pPr>
            <a:r>
              <a:rPr lang="ko-KR" altLang="en-US" sz="900" dirty="0">
                <a:solidFill>
                  <a:srgbClr val="E5E5E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그룹 클래스</a:t>
            </a:r>
            <a:r>
              <a:rPr lang="en-US" altLang="ko-KR" sz="900" dirty="0">
                <a:solidFill>
                  <a:srgbClr val="E5E5E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E5E5E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제품 판매</a:t>
            </a:r>
          </a:p>
        </p:txBody>
      </p:sp>
      <p:sp>
        <p:nvSpPr>
          <p:cNvPr id="27" name="Google Shape;113;p16">
            <a:extLst>
              <a:ext uri="{FF2B5EF4-FFF2-40B4-BE49-F238E27FC236}">
                <a16:creationId xmlns:a16="http://schemas.microsoft.com/office/drawing/2014/main" id="{0775EFD3-B44E-40DD-B5F9-0C222CC73416}"/>
              </a:ext>
            </a:extLst>
          </p:cNvPr>
          <p:cNvSpPr txBox="1">
            <a:spLocks/>
          </p:cNvSpPr>
          <p:nvPr/>
        </p:nvSpPr>
        <p:spPr>
          <a:xfrm>
            <a:off x="6268296" y="3531778"/>
            <a:ext cx="189723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0" indent="0" algn="ctr">
              <a:lnSpc>
                <a:spcPct val="150000"/>
              </a:lnSpc>
              <a:buSzPts val="1700"/>
              <a:buFont typeface="Arial"/>
              <a:buNone/>
            </a:pPr>
            <a:r>
              <a:rPr lang="ko-KR" altLang="en-US" sz="1200">
                <a:solidFill>
                  <a:schemeClr val="bg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칵테일 레시피 공유</a:t>
            </a:r>
            <a:endParaRPr lang="ko-KR" altLang="en-US" sz="1200" dirty="0">
              <a:solidFill>
                <a:schemeClr val="bg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8" name="Google Shape;113;p16">
            <a:extLst>
              <a:ext uri="{FF2B5EF4-FFF2-40B4-BE49-F238E27FC236}">
                <a16:creationId xmlns:a16="http://schemas.microsoft.com/office/drawing/2014/main" id="{DD2C9009-7D84-4A65-89E5-5C1C2BE67118}"/>
              </a:ext>
            </a:extLst>
          </p:cNvPr>
          <p:cNvSpPr txBox="1">
            <a:spLocks/>
          </p:cNvSpPr>
          <p:nvPr/>
        </p:nvSpPr>
        <p:spPr>
          <a:xfrm>
            <a:off x="6268295" y="3797220"/>
            <a:ext cx="1837964" cy="39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20650" indent="0" algn="ctr">
              <a:lnSpc>
                <a:spcPct val="150000"/>
              </a:lnSpc>
              <a:buSzPts val="1700"/>
              <a:buFont typeface="Arial"/>
              <a:buNone/>
            </a:pPr>
            <a:r>
              <a:rPr lang="ko-KR" altLang="en-US" sz="900" dirty="0">
                <a:solidFill>
                  <a:srgbClr val="E5E5E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나만의 레시피 공유</a:t>
            </a:r>
            <a:r>
              <a:rPr lang="en-US" altLang="ko-KR" sz="900" dirty="0">
                <a:solidFill>
                  <a:srgbClr val="E5E5E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900" dirty="0">
                <a:solidFill>
                  <a:srgbClr val="E5E5E5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추천</a:t>
            </a:r>
          </a:p>
        </p:txBody>
      </p:sp>
    </p:spTree>
    <p:extLst>
      <p:ext uri="{BB962C8B-B14F-4D97-AF65-F5344CB8AC3E}">
        <p14:creationId xmlns:p14="http://schemas.microsoft.com/office/powerpoint/2010/main" val="139872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49E51DF-B199-426A-BF9E-9D9DB6EB30E5}"/>
              </a:ext>
            </a:extLst>
          </p:cNvPr>
          <p:cNvSpPr txBox="1"/>
          <p:nvPr/>
        </p:nvSpPr>
        <p:spPr>
          <a:xfrm>
            <a:off x="311700" y="35412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기획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CD041-6CE6-4443-BEE0-60E407C9EC7A}"/>
              </a:ext>
            </a:extLst>
          </p:cNvPr>
          <p:cNvSpPr txBox="1"/>
          <p:nvPr/>
        </p:nvSpPr>
        <p:spPr>
          <a:xfrm>
            <a:off x="311700" y="689205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프로젝트 문서화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FDDA5D-01E7-4491-B117-455FE18DF30F}"/>
              </a:ext>
            </a:extLst>
          </p:cNvPr>
          <p:cNvSpPr/>
          <p:nvPr/>
        </p:nvSpPr>
        <p:spPr>
          <a:xfrm>
            <a:off x="1047254" y="1568732"/>
            <a:ext cx="885948" cy="88594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657EF-FC9F-44CC-9425-F674150A97B7}"/>
              </a:ext>
            </a:extLst>
          </p:cNvPr>
          <p:cNvSpPr txBox="1"/>
          <p:nvPr/>
        </p:nvSpPr>
        <p:spPr>
          <a:xfrm>
            <a:off x="554925" y="2632836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Notion</a:t>
            </a:r>
            <a:r>
              <a:rPr lang="ko-KR" altLang="en-US" sz="1200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이용한 일정 관리</a:t>
            </a:r>
          </a:p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데일리 스크럼</a:t>
            </a:r>
            <a:endParaRPr lang="en-US" altLang="ko-KR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9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팀미팅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피드백</a:t>
            </a:r>
            <a:endParaRPr lang="en-US" altLang="ko-KR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요구사항 명세서</a:t>
            </a: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제안서</a:t>
            </a: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DB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 등</a:t>
            </a:r>
            <a:endParaRPr lang="en-US" altLang="ko-KR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A7128EE-DB50-4BEE-B6D9-A7FB57ED8965}"/>
              </a:ext>
            </a:extLst>
          </p:cNvPr>
          <p:cNvSpPr/>
          <p:nvPr/>
        </p:nvSpPr>
        <p:spPr>
          <a:xfrm>
            <a:off x="2914011" y="334537"/>
            <a:ext cx="3345873" cy="3354338"/>
          </a:xfrm>
          <a:prstGeom prst="roundRect">
            <a:avLst>
              <a:gd name="adj" fmla="val 507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D8A22B6-8E17-49BE-B2DA-BC8959221F11}"/>
              </a:ext>
            </a:extLst>
          </p:cNvPr>
          <p:cNvSpPr/>
          <p:nvPr/>
        </p:nvSpPr>
        <p:spPr>
          <a:xfrm>
            <a:off x="4080565" y="894581"/>
            <a:ext cx="3345873" cy="3354338"/>
          </a:xfrm>
          <a:prstGeom prst="roundRect">
            <a:avLst>
              <a:gd name="adj" fmla="val 5073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B582E5B-0239-4125-A7ED-2E33A1F8220C}"/>
              </a:ext>
            </a:extLst>
          </p:cNvPr>
          <p:cNvSpPr/>
          <p:nvPr/>
        </p:nvSpPr>
        <p:spPr>
          <a:xfrm>
            <a:off x="5340184" y="1454625"/>
            <a:ext cx="3345873" cy="3354338"/>
          </a:xfrm>
          <a:prstGeom prst="roundRect">
            <a:avLst>
              <a:gd name="adj" fmla="val 5073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49E51DF-B199-426A-BF9E-9D9DB6EB30E5}"/>
              </a:ext>
            </a:extLst>
          </p:cNvPr>
          <p:cNvSpPr txBox="1"/>
          <p:nvPr/>
        </p:nvSpPr>
        <p:spPr>
          <a:xfrm>
            <a:off x="311700" y="35412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기획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CD041-6CE6-4443-BEE0-60E407C9EC7A}"/>
              </a:ext>
            </a:extLst>
          </p:cNvPr>
          <p:cNvSpPr txBox="1"/>
          <p:nvPr/>
        </p:nvSpPr>
        <p:spPr>
          <a:xfrm>
            <a:off x="311700" y="689205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프로젝트 문서화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FDDA5D-01E7-4491-B117-455FE18DF30F}"/>
              </a:ext>
            </a:extLst>
          </p:cNvPr>
          <p:cNvSpPr/>
          <p:nvPr/>
        </p:nvSpPr>
        <p:spPr>
          <a:xfrm>
            <a:off x="1047254" y="1568732"/>
            <a:ext cx="885948" cy="88594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657EF-FC9F-44CC-9425-F674150A97B7}"/>
              </a:ext>
            </a:extLst>
          </p:cNvPr>
          <p:cNvSpPr txBox="1"/>
          <p:nvPr/>
        </p:nvSpPr>
        <p:spPr>
          <a:xfrm>
            <a:off x="554925" y="2632836"/>
            <a:ext cx="2101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Notion</a:t>
            </a:r>
            <a:r>
              <a:rPr lang="ko-KR" altLang="en-US" sz="1200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을 이용한 일정 관리</a:t>
            </a:r>
          </a:p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데일리 스크럼</a:t>
            </a:r>
            <a:endParaRPr lang="en-US" altLang="ko-KR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9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팀미팅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피드백</a:t>
            </a:r>
            <a:endParaRPr lang="en-US" altLang="ko-KR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요구사항 명세서</a:t>
            </a: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제안서</a:t>
            </a: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, DB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설계 등</a:t>
            </a:r>
            <a:endParaRPr lang="en-US" altLang="ko-KR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D8A22B6-8E17-49BE-B2DA-BC8959221F11}"/>
              </a:ext>
            </a:extLst>
          </p:cNvPr>
          <p:cNvSpPr/>
          <p:nvPr/>
        </p:nvSpPr>
        <p:spPr>
          <a:xfrm>
            <a:off x="2937164" y="305634"/>
            <a:ext cx="2956788" cy="3354338"/>
          </a:xfrm>
          <a:prstGeom prst="roundRect">
            <a:avLst>
              <a:gd name="adj" fmla="val 507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A7128EE-DB50-4BEE-B6D9-A7FB57ED8965}"/>
              </a:ext>
            </a:extLst>
          </p:cNvPr>
          <p:cNvSpPr/>
          <p:nvPr/>
        </p:nvSpPr>
        <p:spPr>
          <a:xfrm>
            <a:off x="4399829" y="904374"/>
            <a:ext cx="2956788" cy="3354338"/>
          </a:xfrm>
          <a:prstGeom prst="roundRect">
            <a:avLst>
              <a:gd name="adj" fmla="val 5073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800B645-3FBC-4F93-86AF-4B9E9504341E}"/>
              </a:ext>
            </a:extLst>
          </p:cNvPr>
          <p:cNvSpPr/>
          <p:nvPr/>
        </p:nvSpPr>
        <p:spPr>
          <a:xfrm>
            <a:off x="5862494" y="1503114"/>
            <a:ext cx="2956788" cy="3354338"/>
          </a:xfrm>
          <a:prstGeom prst="roundRect">
            <a:avLst>
              <a:gd name="adj" fmla="val 5073"/>
            </a:avLst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252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49E51DF-B199-426A-BF9E-9D9DB6EB30E5}"/>
              </a:ext>
            </a:extLst>
          </p:cNvPr>
          <p:cNvSpPr txBox="1"/>
          <p:nvPr/>
        </p:nvSpPr>
        <p:spPr>
          <a:xfrm>
            <a:off x="311700" y="35412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기획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CD041-6CE6-4443-BEE0-60E407C9EC7A}"/>
              </a:ext>
            </a:extLst>
          </p:cNvPr>
          <p:cNvSpPr txBox="1"/>
          <p:nvPr/>
        </p:nvSpPr>
        <p:spPr>
          <a:xfrm>
            <a:off x="311700" y="689205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프로젝트 문서화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FDDA5D-01E7-4491-B117-455FE18DF30F}"/>
              </a:ext>
            </a:extLst>
          </p:cNvPr>
          <p:cNvSpPr/>
          <p:nvPr/>
        </p:nvSpPr>
        <p:spPr>
          <a:xfrm>
            <a:off x="1047254" y="1568732"/>
            <a:ext cx="885948" cy="88594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657EF-FC9F-44CC-9425-F674150A97B7}"/>
              </a:ext>
            </a:extLst>
          </p:cNvPr>
          <p:cNvSpPr txBox="1"/>
          <p:nvPr/>
        </p:nvSpPr>
        <p:spPr>
          <a:xfrm>
            <a:off x="554925" y="2632836"/>
            <a:ext cx="20040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r>
              <a:rPr lang="ko-KR" altLang="en-US" sz="1200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이용한 화면 설계</a:t>
            </a:r>
          </a:p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스타일 가이드 제작</a:t>
            </a:r>
            <a:endParaRPr lang="en-US" altLang="ko-KR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F95963-5596-4EA2-A89A-E3FBA0F39A70}"/>
              </a:ext>
            </a:extLst>
          </p:cNvPr>
          <p:cNvSpPr/>
          <p:nvPr/>
        </p:nvSpPr>
        <p:spPr>
          <a:xfrm>
            <a:off x="2740457" y="310141"/>
            <a:ext cx="4948444" cy="3354338"/>
          </a:xfrm>
          <a:prstGeom prst="roundRect">
            <a:avLst>
              <a:gd name="adj" fmla="val 507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A7128EE-DB50-4BEE-B6D9-A7FB57ED8965}"/>
              </a:ext>
            </a:extLst>
          </p:cNvPr>
          <p:cNvSpPr/>
          <p:nvPr/>
        </p:nvSpPr>
        <p:spPr>
          <a:xfrm>
            <a:off x="3864025" y="1454625"/>
            <a:ext cx="4948444" cy="3354338"/>
          </a:xfrm>
          <a:prstGeom prst="roundRect">
            <a:avLst>
              <a:gd name="adj" fmla="val 5073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62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29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49E51DF-B199-426A-BF9E-9D9DB6EB30E5}"/>
              </a:ext>
            </a:extLst>
          </p:cNvPr>
          <p:cNvSpPr txBox="1"/>
          <p:nvPr/>
        </p:nvSpPr>
        <p:spPr>
          <a:xfrm>
            <a:off x="311700" y="354123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dirty="0">
                <a:solidFill>
                  <a:srgbClr val="FF5E46"/>
                </a:solidFill>
                <a:latin typeface="카페24 당당해" pitchFamily="2" charset="-127"/>
                <a:ea typeface="카페24 당당해" pitchFamily="2" charset="-127"/>
              </a:rPr>
              <a:t>기획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7CD041-6CE6-4443-BEE0-60E407C9EC7A}"/>
              </a:ext>
            </a:extLst>
          </p:cNvPr>
          <p:cNvSpPr txBox="1"/>
          <p:nvPr/>
        </p:nvSpPr>
        <p:spPr>
          <a:xfrm>
            <a:off x="311700" y="689205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FF5E46"/>
                </a:solidFill>
                <a:latin typeface="닉스곤체 M 2.0" panose="020B0600000101010101" pitchFamily="34" charset="-127"/>
                <a:ea typeface="닉스곤체 M 2.0" panose="020B0600000101010101" pitchFamily="34" charset="-127"/>
                <a:cs typeface="조선일보명조" panose="02030304000000000000" pitchFamily="18" charset="-127"/>
              </a:rPr>
              <a:t>프로젝트 문서화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AFDDA5D-01E7-4491-B117-455FE18DF30F}"/>
              </a:ext>
            </a:extLst>
          </p:cNvPr>
          <p:cNvSpPr/>
          <p:nvPr/>
        </p:nvSpPr>
        <p:spPr>
          <a:xfrm>
            <a:off x="1047254" y="1568732"/>
            <a:ext cx="885948" cy="885948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657EF-FC9F-44CC-9425-F674150A97B7}"/>
              </a:ext>
            </a:extLst>
          </p:cNvPr>
          <p:cNvSpPr txBox="1"/>
          <p:nvPr/>
        </p:nvSpPr>
        <p:spPr>
          <a:xfrm>
            <a:off x="554925" y="2632836"/>
            <a:ext cx="20377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1200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Figma</a:t>
            </a:r>
            <a:r>
              <a:rPr lang="ko-KR" altLang="en-US" sz="1200" b="1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를 이용한 화면 설계</a:t>
            </a:r>
          </a:p>
          <a:p>
            <a:pPr marL="0" lvl="0" indent="0" algn="l" rtl="0">
              <a:spcBef>
                <a:spcPts val="600"/>
              </a:spcBef>
              <a:buNone/>
            </a:pPr>
            <a:r>
              <a:rPr lang="en-US" altLang="ko-KR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- </a:t>
            </a:r>
            <a:r>
              <a:rPr lang="ko-KR" altLang="en-US" sz="900" dirty="0" err="1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작업물</a:t>
            </a:r>
            <a:r>
              <a:rPr lang="ko-KR" altLang="en-US" sz="900" dirty="0">
                <a:solidFill>
                  <a:schemeClr val="bg1"/>
                </a:solidFill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공유를 통한 피드백 활성화</a:t>
            </a:r>
            <a:endParaRPr lang="en-US" altLang="ko-KR" sz="900" dirty="0">
              <a:solidFill>
                <a:schemeClr val="bg1"/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EF95963-5596-4EA2-A89A-E3FBA0F39A70}"/>
              </a:ext>
            </a:extLst>
          </p:cNvPr>
          <p:cNvSpPr/>
          <p:nvPr/>
        </p:nvSpPr>
        <p:spPr>
          <a:xfrm>
            <a:off x="2740457" y="310141"/>
            <a:ext cx="4948444" cy="3354338"/>
          </a:xfrm>
          <a:prstGeom prst="roundRect">
            <a:avLst>
              <a:gd name="adj" fmla="val 5073"/>
            </a:avLst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A7128EE-DB50-4BEE-B6D9-A7FB57ED8965}"/>
              </a:ext>
            </a:extLst>
          </p:cNvPr>
          <p:cNvSpPr/>
          <p:nvPr/>
        </p:nvSpPr>
        <p:spPr>
          <a:xfrm>
            <a:off x="3864025" y="1454625"/>
            <a:ext cx="4948444" cy="3354338"/>
          </a:xfrm>
          <a:prstGeom prst="roundRect">
            <a:avLst>
              <a:gd name="adj" fmla="val 5073"/>
            </a:avLst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0136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579</Words>
  <Application>Microsoft Office PowerPoint</Application>
  <PresentationFormat>화면 슬라이드 쇼(16:9)</PresentationFormat>
  <Paragraphs>174</Paragraphs>
  <Slides>37</Slides>
  <Notes>37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닉스곤체 M 2.0</vt:lpstr>
      <vt:lpstr>에스코어 드림 3 Light</vt:lpstr>
      <vt:lpstr>에스코어 드림 4 Regular</vt:lpstr>
      <vt:lpstr>에스코어 드림 5 Medium</vt:lpstr>
      <vt:lpstr>카페24 당당해</vt:lpstr>
      <vt:lpstr>Abril Fatface</vt:lpstr>
      <vt:lpstr>Arial</vt:lpstr>
      <vt:lpstr>Simple Light</vt:lpstr>
      <vt:lpstr>Hello  Bang-Ba!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Hello  bang ba !</dc:title>
  <dc:creator>Meredith Lee</dc:creator>
  <cp:lastModifiedBy>이혜진</cp:lastModifiedBy>
  <cp:revision>19</cp:revision>
  <dcterms:modified xsi:type="dcterms:W3CDTF">2021-01-29T03:28:29Z</dcterms:modified>
</cp:coreProperties>
</file>